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65" saveSubsetFonts="1">
  <p:sldMasterIdLst>
    <p:sldMasterId id="2147483655" r:id="rId1"/>
    <p:sldMasterId id="2147483708" r:id="rId2"/>
  </p:sldMasterIdLst>
  <p:notesMasterIdLst>
    <p:notesMasterId r:id="rId21"/>
  </p:notesMasterIdLst>
  <p:sldIdLst>
    <p:sldId id="339" r:id="rId3"/>
    <p:sldId id="340" r:id="rId4"/>
    <p:sldId id="341" r:id="rId5"/>
    <p:sldId id="342" r:id="rId6"/>
    <p:sldId id="344" r:id="rId7"/>
    <p:sldId id="346" r:id="rId8"/>
    <p:sldId id="345" r:id="rId9"/>
    <p:sldId id="347" r:id="rId10"/>
    <p:sldId id="348" r:id="rId11"/>
    <p:sldId id="349" r:id="rId12"/>
    <p:sldId id="350" r:id="rId13"/>
    <p:sldId id="351" r:id="rId14"/>
    <p:sldId id="357" r:id="rId15"/>
    <p:sldId id="352" r:id="rId16"/>
    <p:sldId id="353" r:id="rId17"/>
    <p:sldId id="354" r:id="rId18"/>
    <p:sldId id="355" r:id="rId19"/>
    <p:sldId id="356" r:id="rId2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E2A3B"/>
    <a:srgbClr val="DA2F39"/>
    <a:srgbClr val="DC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91CBCE-0D23-78B2-DA8C-0D0CBDAA0217}" v="1153" dt="2022-10-08T04:26:18.513"/>
    <p1510:client id="{F6150267-CF99-4458-96AE-426434D33E76}" v="406" dt="2022-10-07T21:12:54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947" autoAdjust="0"/>
  </p:normalViewPr>
  <p:slideViewPr>
    <p:cSldViewPr>
      <p:cViewPr varScale="1">
        <p:scale>
          <a:sx n="108" d="100"/>
          <a:sy n="108" d="100"/>
        </p:scale>
        <p:origin x="59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47DA-BC15-4727-80BC-B22314B518CE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AE04A-E65F-431D-8333-EAC9DB54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3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AE04A-E65F-431D-8333-EAC9DB54F1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30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AE04A-E65F-431D-8333-EAC9DB54F1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5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AE04A-E65F-431D-8333-EAC9DB54F1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1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AE04A-E65F-431D-8333-EAC9DB54F1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7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AE04A-E65F-431D-8333-EAC9DB54F1B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75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0F8A5-E8D6-5048-B999-F00EA216806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81000" y="1600200"/>
            <a:ext cx="11430000" cy="1447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FontTx/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headline</a:t>
            </a:r>
          </a:p>
          <a:p>
            <a:pPr lvl="1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81000" y="3200400"/>
            <a:ext cx="11430000" cy="914400"/>
          </a:xfrm>
          <a:prstGeom prst="rect">
            <a:avLst/>
          </a:prstGeom>
        </p:spPr>
        <p:txBody>
          <a:bodyPr/>
          <a:lstStyle>
            <a:lvl2pPr marL="457200" indent="0" algn="ctr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2262"/>
            <a:ext cx="8732837" cy="10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19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Subhead/Bulle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76718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8718"/>
            <a:ext cx="5334000" cy="37382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4A3FE84-B452-2440-89A1-A10B7D5155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2209800"/>
            <a:ext cx="5334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A27E47-206E-2140-B61A-A5383CDE62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5334000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Bulle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5334001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0999" y="2200276"/>
            <a:ext cx="5334001" cy="4276724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B353EE-7FFE-804B-AC9F-299A9763FA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5334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68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Promin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6FC04A2-4FC9-5940-825E-445C8998A7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3340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6923A2-DFE0-0A4F-8C9E-19546B2E38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30351"/>
            <a:ext cx="5334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92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200400"/>
            <a:ext cx="11430000" cy="327659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B77156A-2282-7C48-9870-E200C73E63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743200"/>
            <a:ext cx="11430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DAA2CF-D44B-9E4A-8EF3-D5E8156C48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43201"/>
            <a:ext cx="11430000" cy="373379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4C628E9-69E4-5E41-94F5-62E132E78E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2519083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47684"/>
            <a:ext cx="11430000" cy="37293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EC3C71-21EA-FE45-9053-1CB5B769FE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 Double Subhead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177988"/>
            <a:ext cx="5562600" cy="32990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492188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F00AB8D-525C-0A42-871C-5F5B758EF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883" y="3177988"/>
            <a:ext cx="5562600" cy="32990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4A3A12D-FCA0-E84C-95B2-1C10871897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720789"/>
            <a:ext cx="55626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4FBED64-731B-6144-8C17-DEFFEAA5C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52883" y="2732180"/>
            <a:ext cx="5558117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BC48F68-F2A8-6249-82AB-8056C2EA18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43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D26E03E-6240-114A-A9F6-5E3CD8D7E4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54592"/>
            <a:ext cx="5562600" cy="37224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F00AB8D-525C-0A42-871C-5F5B758EFC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2883" y="2754592"/>
            <a:ext cx="5562600" cy="37224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03A5DD4-F021-4645-B98A-2E6DE1233B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97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6A79D68B-427A-D24D-A685-B6210E48C1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2743200"/>
            <a:ext cx="5562600" cy="3733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670BE56A-AAC9-394E-B693-01A3F180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747010"/>
            <a:ext cx="5562600" cy="3733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898FAE-91B3-9740-8A2D-0452601557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09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8CD901A-034D-E242-87B6-D56000E1C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8318" y="2743201"/>
            <a:ext cx="5697682" cy="37337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DFA5113-2CFA-E64B-8D9A-DA5F31BF0F9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2743201"/>
            <a:ext cx="5715000" cy="37337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7218005-3808-2E44-AC89-96BE0FB2BD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998" y="1219200"/>
            <a:ext cx="11430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1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 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3675"/>
            <a:ext cx="11430000" cy="37433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679E4-F084-9741-A6D1-97F6EDC915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2209800"/>
            <a:ext cx="11430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9AF47FE-09F1-B94F-8362-D44970B863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Double Images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8E6EED-3B99-B448-828B-6865373928C6}"/>
              </a:ext>
            </a:extLst>
          </p:cNvPr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6087FC3F-AB52-DE4F-BB8F-3C1E8158E8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648266"/>
            <a:ext cx="5562600" cy="8287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819E4324-92FB-C54D-AC97-1A8B38F847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8400" y="5648266"/>
            <a:ext cx="5539740" cy="82873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9FD31FA-2E93-4F4A-B642-BC323765C5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743200"/>
            <a:ext cx="5562600" cy="267646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849C511-C450-1E45-BE1D-BA5CA2532D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8400" y="2743200"/>
            <a:ext cx="5539740" cy="267646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C330D24-9050-F74F-8F8D-232CE70FE3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998" y="1219200"/>
            <a:ext cx="1140714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86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Subhead/Bullets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5ADD405-13F0-1149-95F7-9218B1F35E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352800"/>
            <a:ext cx="5334000" cy="31286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51AA6BF-289F-D547-BD53-872FD7F3FC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2832641"/>
            <a:ext cx="53340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DA1599A-043E-B749-A47F-4B9DFC4114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8" y="1219200"/>
            <a:ext cx="5334000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Bullets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5ADD405-13F0-1149-95F7-9218B1F35E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2904564"/>
            <a:ext cx="5334000" cy="35769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12A132-6B63-B04D-B0B0-9894453599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5334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653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– Promin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2595282"/>
            <a:ext cx="5334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EF727243-492B-2849-82C2-2846BF5D31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904564"/>
            <a:ext cx="5334000" cy="35724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D82714-C09C-FA4F-90F0-8402817722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8" y="1219200"/>
            <a:ext cx="5334001" cy="10668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two line header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869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– 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6B122C-D1C9-5C4E-8E14-6614B4EE9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930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21361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450C9B-8C52-A942-B758-CDEEB1A85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21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– 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8318" y="2200276"/>
            <a:ext cx="5697682" cy="42767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00276"/>
            <a:ext cx="5715000" cy="427672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105F4A-9D0A-B74E-AB8B-A48FF65B1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777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956815"/>
            <a:ext cx="10896600" cy="1434275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09600" y="3903790"/>
            <a:ext cx="10896599" cy="8510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2262"/>
            <a:ext cx="8732837" cy="10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7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– 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6B122C-D1C9-5C4E-8E14-6614B4EE9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2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 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>
            <a:cxnSpLocks/>
          </p:cNvCxnSpPr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6B122C-D1C9-5C4E-8E14-6614B4EE9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6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21361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450C9B-8C52-A942-B758-CDEEB1A85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668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– 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8318" y="2200276"/>
            <a:ext cx="5697682" cy="42767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00276"/>
            <a:ext cx="5715000" cy="427672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105F4A-9D0A-B74E-AB8B-A48FF65B1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4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Promin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114300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46F639-4160-5844-B0D3-2267593BBA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Subhead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68311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739834"/>
            <a:ext cx="5562600" cy="37371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2739834"/>
            <a:ext cx="5539740" cy="373716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C30B865-0566-9841-9775-7645390D3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2209800"/>
            <a:ext cx="556260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645F299-FC0A-7C43-9290-28C18D64E5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43210" y="2195052"/>
            <a:ext cx="5567790" cy="304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EA5AA2B-A5AC-874C-83BB-5EC7A0A0F8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0714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0641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199716"/>
            <a:ext cx="5562600" cy="42772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2199716"/>
            <a:ext cx="5539740" cy="427728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C06F103-8579-8D4F-9430-95F750358F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Promin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5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6248400" y="2213610"/>
            <a:ext cx="5562600" cy="4191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prominent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450C9B-8C52-A942-B758-CDEEB1A85E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98318" y="2200276"/>
            <a:ext cx="5697682" cy="42767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00276"/>
            <a:ext cx="5715000" cy="427672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105F4A-9D0A-B74E-AB8B-A48FF65B17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– Double Image/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25400">
            <a:solidFill>
              <a:srgbClr val="EE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5486400"/>
            <a:ext cx="5562600" cy="990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6248400" y="5486400"/>
            <a:ext cx="5539740" cy="990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1800">
                <a:latin typeface="Arial" charset="0"/>
                <a:ea typeface="Arial" charset="0"/>
                <a:cs typeface="Arial" charset="0"/>
              </a:defRPr>
            </a:lvl2pPr>
            <a:lvl3pPr>
              <a:defRPr sz="1800">
                <a:latin typeface="Arial" charset="0"/>
                <a:ea typeface="Arial" charset="0"/>
                <a:cs typeface="Arial" charset="0"/>
              </a:defRPr>
            </a:lvl3pPr>
            <a:lvl4pPr>
              <a:defRPr sz="1800"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add bullet list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2200274"/>
            <a:ext cx="5562600" cy="3067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248400" y="2200274"/>
            <a:ext cx="5539740" cy="30670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A00379-333A-4C49-886E-D1416A9603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999" y="1219200"/>
            <a:ext cx="11430001" cy="53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 i="0">
                <a:solidFill>
                  <a:srgbClr val="EE2A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4" y="341756"/>
            <a:ext cx="5248667" cy="65836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04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82" r:id="rId2"/>
    <p:sldLayoutId id="2147483660" r:id="rId3"/>
    <p:sldLayoutId id="2147483684" r:id="rId4"/>
    <p:sldLayoutId id="2147483688" r:id="rId5"/>
    <p:sldLayoutId id="2147483689" r:id="rId6"/>
    <p:sldLayoutId id="2147483685" r:id="rId7"/>
    <p:sldLayoutId id="2147483687" r:id="rId8"/>
    <p:sldLayoutId id="2147483690" r:id="rId9"/>
    <p:sldLayoutId id="2147483692" r:id="rId10"/>
    <p:sldLayoutId id="2147483711" r:id="rId11"/>
    <p:sldLayoutId id="2147483720" r:id="rId12"/>
    <p:sldLayoutId id="2147483683" r:id="rId13"/>
    <p:sldLayoutId id="2147483681" r:id="rId14"/>
    <p:sldLayoutId id="2147483714" r:id="rId15"/>
    <p:sldLayoutId id="2147483712" r:id="rId16"/>
    <p:sldLayoutId id="2147483713" r:id="rId17"/>
    <p:sldLayoutId id="2147483715" r:id="rId18"/>
    <p:sldLayoutId id="2147483716" r:id="rId19"/>
    <p:sldLayoutId id="2147483717" r:id="rId20"/>
    <p:sldLayoutId id="2147483693" r:id="rId21"/>
    <p:sldLayoutId id="2147483718" r:id="rId22"/>
    <p:sldLayoutId id="2147483719" r:id="rId23"/>
    <p:sldLayoutId id="2147483763" r:id="rId24"/>
    <p:sldLayoutId id="2147483764" r:id="rId25"/>
    <p:sldLayoutId id="2147483765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4080" userDrawn="1">
          <p15:clr>
            <a:srgbClr val="F26B43"/>
          </p15:clr>
        </p15:guide>
        <p15:guide id="4" orient="horz" pos="768" userDrawn="1">
          <p15:clr>
            <a:srgbClr val="F26B43"/>
          </p15:clr>
        </p15:guide>
        <p15:guide id="5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53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2597E-7554-9A45-9AB9-9EFB634B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chemeClr val="accent6"/>
                </a:solidFill>
                <a:latin typeface="Arial"/>
                <a:cs typeface="Arial"/>
              </a:rPr>
              <a:t>Python Application: </a:t>
            </a:r>
            <a:endParaRPr lang="en-US" sz="2400">
              <a:solidFill>
                <a:schemeClr val="accent6"/>
              </a:solidFill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chemeClr val="accent6"/>
                </a:solidFill>
                <a:latin typeface="Arial"/>
                <a:cs typeface="Arial"/>
              </a:rPr>
              <a:t>Google geocoding web service</a:t>
            </a:r>
            <a:endParaRPr lang="en-US" sz="40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3218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7593B487-ABDB-5861-2963-8F0A58CB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367"/>
            <a:ext cx="6096000" cy="6537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1789E-75DB-479E-AFFB-64ECA664D6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904564"/>
            <a:ext cx="5334000" cy="3576917"/>
          </a:xfr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7B8EB-0CC7-BF31-7453-EEC783888F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0998" y="1219200"/>
            <a:ext cx="5334001" cy="1066800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/>
              <a:t>Next Code Block</a:t>
            </a:r>
            <a:endParaRPr lang="en-US" b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6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7593B487-ABDB-5861-2963-8F0A58CB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367"/>
            <a:ext cx="6096000" cy="6537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1789E-75DB-479E-AFFB-64ECA664D6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904564"/>
            <a:ext cx="5334000" cy="3576917"/>
          </a:xfr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7B8EB-0CC7-BF31-7453-EEC783888F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0998" y="1219200"/>
            <a:ext cx="5334001" cy="1066800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dirty="0"/>
              <a:t>Next Code Block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53775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Text&#10;&#10;Description automatically generated">
            <a:extLst>
              <a:ext uri="{FF2B5EF4-FFF2-40B4-BE49-F238E27FC236}">
                <a16:creationId xmlns:a16="http://schemas.microsoft.com/office/drawing/2014/main" id="{7593B487-ABDB-5861-2963-8F0A58CB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367"/>
            <a:ext cx="6096000" cy="6537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1789E-75DB-479E-AFFB-64ECA664D6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2904564"/>
            <a:ext cx="5334000" cy="3576917"/>
          </a:xfr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7B8EB-0CC7-BF31-7453-EEC783888F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0998" y="1219200"/>
            <a:ext cx="5334001" cy="1066800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dirty="0"/>
              <a:t>Next Code Block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91002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3C258-63F6-AA4B-DF92-137C12E64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3C8C7-0097-84FD-FF9E-83B6C845EB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lIns="91440" tIns="45720" rIns="91440" bIns="45720" anchor="ctr"/>
          <a:lstStyle/>
          <a:p>
            <a:r>
              <a:rPr lang="en-US" dirty="0">
                <a:latin typeface="Arial"/>
                <a:cs typeface="Arial"/>
              </a:rPr>
              <a:t>Add on: For Map Output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8A86BD61-0ADF-FFD8-1A93-02ED5C01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899" y="3989562"/>
            <a:ext cx="6516915" cy="99251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A32AF52-5E5B-214F-392D-DC366C270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5" t="917" r="1107"/>
          <a:stretch/>
        </p:blipFill>
        <p:spPr>
          <a:xfrm>
            <a:off x="5676900" y="2610814"/>
            <a:ext cx="6517145" cy="97420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5909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2597E-7554-9A45-9AB9-9EFB634B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chemeClr val="accent6"/>
                </a:solidFill>
                <a:latin typeface="Arial"/>
                <a:cs typeface="Arial"/>
              </a:rPr>
              <a:t>Output of the Code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4076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998D17F-C6FD-C834-A869-08853FE9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311408"/>
            <a:ext cx="5664198" cy="526932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0E4285D-7E2A-04D3-0000-7D763E838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186" y="2613561"/>
            <a:ext cx="5954485" cy="30732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D7BE8D-D5AD-EBDA-691B-5B1EC63DA39B}"/>
              </a:ext>
            </a:extLst>
          </p:cNvPr>
          <p:cNvSpPr txBox="1">
            <a:spLocks/>
          </p:cNvSpPr>
          <p:nvPr/>
        </p:nvSpPr>
        <p:spPr>
          <a:xfrm>
            <a:off x="6486069" y="1074058"/>
            <a:ext cx="5334001" cy="1066800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4000" dirty="0">
                <a:solidFill>
                  <a:srgbClr val="FF0000"/>
                </a:solidFill>
                <a:latin typeface="Arial"/>
                <a:cs typeface="Calibri"/>
              </a:rPr>
              <a:t>Input - Ludhiana</a:t>
            </a:r>
            <a:endParaRPr lang="en-US"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29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CA61-2A09-2710-D919-017404C7FF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1219200"/>
            <a:ext cx="5715002" cy="533400"/>
          </a:xfrm>
        </p:spPr>
        <p:txBody>
          <a:bodyPr lIns="91440" tIns="45720" rIns="91440" bIns="45720" anchor="t"/>
          <a:lstStyle/>
          <a:p>
            <a:r>
              <a:rPr lang="en-US" sz="2400" dirty="0">
                <a:latin typeface="Arial"/>
                <a:cs typeface="Arial"/>
              </a:rPr>
              <a:t>Only Printing </a:t>
            </a:r>
            <a:r>
              <a:rPr lang="en-US" sz="2400" dirty="0" err="1">
                <a:latin typeface="Arial"/>
                <a:cs typeface="Arial"/>
              </a:rPr>
              <a:t>latitiude</a:t>
            </a:r>
            <a:r>
              <a:rPr lang="en-US" sz="2400" dirty="0">
                <a:latin typeface="Arial"/>
                <a:cs typeface="Arial"/>
              </a:rPr>
              <a:t> and longitude</a:t>
            </a:r>
            <a:endParaRPr lang="en-US" sz="2400"/>
          </a:p>
        </p:txBody>
      </p:sp>
      <p:pic>
        <p:nvPicPr>
          <p:cNvPr id="7" name="Picture 4" descr="Text&#10;&#10;Description automatically generated">
            <a:extLst>
              <a:ext uri="{FF2B5EF4-FFF2-40B4-BE49-F238E27FC236}">
                <a16:creationId xmlns:a16="http://schemas.microsoft.com/office/drawing/2014/main" id="{03E86047-6D20-C463-36E7-9A0B9FC1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367"/>
            <a:ext cx="6096000" cy="6537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B2A9A1-D301-301D-E929-D7F92F4BFFF6}"/>
              </a:ext>
            </a:extLst>
          </p:cNvPr>
          <p:cNvCxnSpPr/>
          <p:nvPr/>
        </p:nvCxnSpPr>
        <p:spPr>
          <a:xfrm>
            <a:off x="6636657" y="5366657"/>
            <a:ext cx="3664856" cy="9072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03A31D-3A6B-86EF-DB6C-D69BA9BE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7" y="3247204"/>
            <a:ext cx="5582024" cy="9238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64552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0DAF8-71EE-5C9B-ECBE-1815145B4C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Input -  30.9009 75.85727 </a:t>
            </a:r>
            <a:endParaRPr lang="en-US" dirty="0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29C7B20-456B-2EE2-9F37-74381FA0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1" y="823881"/>
            <a:ext cx="5500913" cy="57182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3991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370F8-F4C0-D183-3424-0658FB0DAD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Map Output</a:t>
            </a:r>
            <a:endParaRPr lang="en-US" dirty="0"/>
          </a:p>
        </p:txBody>
      </p:sp>
      <p:pic>
        <p:nvPicPr>
          <p:cNvPr id="4" name="Picture 4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2BD9B9AD-2A28-745B-EF73-652F70A4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29" y="2118179"/>
            <a:ext cx="7179128" cy="448128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2043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2597E-7554-9A45-9AB9-9EFB634B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0"/>
            <a:ext cx="11430000" cy="1488142"/>
          </a:xfrm>
        </p:spPr>
        <p:txBody>
          <a:bodyPr lIns="91440" tIns="45720" rIns="91440" bIns="45720" anchor="t"/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A service that provides geocoding and reverse geocoding of addresses.</a:t>
            </a:r>
            <a:endParaRPr lang="en-US" dirty="0">
              <a:solidFill>
                <a:schemeClr val="accent6"/>
              </a:solidFill>
              <a:ea typeface="Lato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-US" sz="3600" dirty="0">
              <a:solidFill>
                <a:schemeClr val="accent6"/>
              </a:solidFill>
              <a:ea typeface="Lato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-US" sz="3600" dirty="0">
              <a:solidFill>
                <a:schemeClr val="accent6"/>
              </a:solidFill>
              <a:ea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45177-3A62-444A-A11D-668E69568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Geocoding API</a:t>
            </a:r>
            <a:endParaRPr lang="en-US" dirty="0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0C4322-FB0D-C43F-3B9B-FDDF0E50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82" y="3693428"/>
            <a:ext cx="4483847" cy="155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E711C-DF84-7579-F496-B662F7345CB1}"/>
              </a:ext>
            </a:extLst>
          </p:cNvPr>
          <p:cNvSpPr txBox="1"/>
          <p:nvPr/>
        </p:nvSpPr>
        <p:spPr>
          <a:xfrm>
            <a:off x="1937870" y="559098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</a:rPr>
              <a:t>Geocoding 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B29ECD5-EED4-F032-3D03-7D9E27B9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988" y="3782272"/>
            <a:ext cx="4491318" cy="1377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7E0C1-04D9-BC99-08E1-A7D9327BE62A}"/>
              </a:ext>
            </a:extLst>
          </p:cNvPr>
          <p:cNvSpPr txBox="1"/>
          <p:nvPr/>
        </p:nvSpPr>
        <p:spPr>
          <a:xfrm>
            <a:off x="7354046" y="559098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</a:rPr>
              <a:t>Reverse Geocoding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37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electronics, screenshot, vector graphics&#10;&#10;Description automatically generated">
            <a:extLst>
              <a:ext uri="{FF2B5EF4-FFF2-40B4-BE49-F238E27FC236}">
                <a16:creationId xmlns:a16="http://schemas.microsoft.com/office/drawing/2014/main" id="{CC50669D-A86A-FB2C-0C3E-223EF840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471" y="1768140"/>
            <a:ext cx="6469530" cy="3508484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2597E-7554-9A45-9AB9-9EFB634B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209800"/>
            <a:ext cx="5334000" cy="4267200"/>
          </a:xfrm>
        </p:spPr>
        <p:txBody>
          <a:bodyPr lIns="91440" tIns="45720" rIns="91440" bIns="45720">
            <a:normAutofit/>
          </a:bodyPr>
          <a:lstStyle/>
          <a:p>
            <a:pPr marL="0" indent="0">
              <a:buNone/>
            </a:pPr>
            <a:r>
              <a:rPr lang="en-CA" dirty="0"/>
              <a:t>You know the latitude and longitude of the User. Using that, you can find the location of the user (Reverse Geocoding).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45177-3A62-444A-A11D-668E695683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0998" y="1230351"/>
            <a:ext cx="5334001" cy="533400"/>
          </a:xfrm>
        </p:spPr>
        <p:txBody>
          <a:bodyPr lIns="91440" tIns="45720" rIns="91440" bIns="4572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tabLst>
                <a:tab pos="11207750" algn="r"/>
              </a:tabLst>
            </a:pPr>
            <a:r>
              <a:rPr lang="en-US" sz="3100"/>
              <a:t>For Example</a:t>
            </a:r>
          </a:p>
        </p:txBody>
      </p:sp>
    </p:spTree>
    <p:extLst>
      <p:ext uri="{BB962C8B-B14F-4D97-AF65-F5344CB8AC3E}">
        <p14:creationId xmlns:p14="http://schemas.microsoft.com/office/powerpoint/2010/main" val="374799489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38F452-81B6-3FF4-CA5C-3D1F0BC26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1" y="1834243"/>
            <a:ext cx="7629070" cy="4677226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45177-3A62-444A-A11D-668E695683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0998" y="1219200"/>
            <a:ext cx="5334001" cy="1066800"/>
          </a:xfrm>
        </p:spPr>
        <p:txBody>
          <a:bodyPr lIns="91440" tIns="45720" rIns="91440" bIns="45720" anchor="ctr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>
                <a:tab pos="11207750" algn="r"/>
              </a:tabLst>
            </a:pPr>
            <a:r>
              <a:rPr lang="en-US" sz="3300"/>
              <a:t>Lets' see how this works on Goggle: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4B1695A-EA83-C8C6-3E17-8403E27BB1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781300"/>
            <a:ext cx="4118429" cy="426720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CA" dirty="0">
                <a:latin typeface="Arial"/>
                <a:cs typeface="Arial"/>
              </a:rPr>
              <a:t>Searching a</a:t>
            </a:r>
            <a:r>
              <a:rPr lang="en-CA" dirty="0">
                <a:solidFill>
                  <a:srgbClr val="5E5E5E"/>
                </a:solidFill>
                <a:latin typeface="Arial"/>
                <a:cs typeface="Arial"/>
              </a:rPr>
              <a:t> location in the bar looks like </a:t>
            </a:r>
            <a:r>
              <a:rPr lang="en-CA" dirty="0">
                <a:solidFill>
                  <a:srgbClr val="00B0F0"/>
                </a:solidFill>
                <a:latin typeface="Arial"/>
                <a:cs typeface="Arial"/>
              </a:rPr>
              <a:t>https://maps.googleapis.com/maps/api/geocode/json?</a:t>
            </a:r>
            <a:r>
              <a:rPr lang="en-CA" dirty="0">
                <a:solidFill>
                  <a:srgbClr val="FF0000"/>
                </a:solidFill>
                <a:latin typeface="Arial"/>
                <a:cs typeface="Arial"/>
              </a:rPr>
              <a:t>address=1600+Amphitheatre+parkway,+Mountain+View</a:t>
            </a:r>
            <a:r>
              <a:rPr lang="en-CA" dirty="0">
                <a:latin typeface="Arial"/>
                <a:cs typeface="Arial"/>
              </a:rPr>
              <a:t>,+</a:t>
            </a:r>
            <a:r>
              <a:rPr lang="en-CA" dirty="0">
                <a:solidFill>
                  <a:srgbClr val="00B050"/>
                </a:solidFill>
                <a:latin typeface="Arial"/>
                <a:cs typeface="Arial"/>
              </a:rPr>
              <a:t>CA&amp;key=Your_API_KEY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54203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CAEE0A5-296A-F4D0-E3E1-21762A9F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643" y="1856014"/>
            <a:ext cx="7583714" cy="4452257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45177-3A62-444A-A11D-668E695683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0998" y="1219200"/>
            <a:ext cx="5334001" cy="1066800"/>
          </a:xfrm>
        </p:spPr>
        <p:txBody>
          <a:bodyPr lIns="91440" tIns="45720" rIns="91440" bIns="45720" anchor="ctr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tabLst>
                <a:tab pos="11207750" algn="r"/>
              </a:tabLst>
            </a:pPr>
            <a:r>
              <a:rPr lang="en-US" sz="3300"/>
              <a:t>Lets' see how this works on Goggle: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729F2B3-27F5-90E0-319A-4D71A6D2E5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781300"/>
            <a:ext cx="4118429" cy="426720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CA" dirty="0">
                <a:latin typeface="Arial"/>
                <a:cs typeface="Arial"/>
              </a:rPr>
              <a:t>Searching</a:t>
            </a:r>
            <a:r>
              <a:rPr lang="en-CA" dirty="0">
                <a:solidFill>
                  <a:srgbClr val="5E5E5E"/>
                </a:solidFill>
                <a:latin typeface="Arial"/>
                <a:cs typeface="Arial"/>
              </a:rPr>
              <a:t> coordinates in the bar looks like </a:t>
            </a:r>
            <a:r>
              <a:rPr lang="en-CA" dirty="0">
                <a:solidFill>
                  <a:srgbClr val="00B0F0"/>
                </a:solidFill>
                <a:latin typeface="Arial"/>
                <a:cs typeface="Arial"/>
              </a:rPr>
              <a:t>https://maps.googleapis.com/maps/api/geocode/json?</a:t>
            </a:r>
            <a:r>
              <a:rPr lang="en-CA" dirty="0">
                <a:solidFill>
                  <a:srgbClr val="FF0000"/>
                </a:solidFill>
                <a:latin typeface="Arial"/>
                <a:cs typeface="Arial"/>
              </a:rPr>
              <a:t>latlng=40.714224,-73.96145</a:t>
            </a:r>
            <a:r>
              <a:rPr lang="en-CA" dirty="0">
                <a:latin typeface="Arial"/>
                <a:cs typeface="Arial"/>
              </a:rPr>
              <a:t>,+</a:t>
            </a:r>
            <a:r>
              <a:rPr lang="en-CA" dirty="0">
                <a:solidFill>
                  <a:srgbClr val="00B050"/>
                </a:solidFill>
                <a:latin typeface="Arial"/>
                <a:cs typeface="Arial"/>
              </a:rPr>
              <a:t>CA&amp;key=Your_API_KEY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3538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2597E-7554-9A45-9AB9-9EFB634B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4000" dirty="0">
                <a:solidFill>
                  <a:schemeClr val="accent6"/>
                </a:solidFill>
                <a:latin typeface="Arial"/>
                <a:cs typeface="Arial"/>
              </a:rPr>
              <a:t>Code Behind this Geocoding API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4583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2597E-7554-9A45-9AB9-9EFB634BE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2495" y="3225800"/>
            <a:ext cx="6792899" cy="1488142"/>
          </a:xfrm>
        </p:spPr>
        <p:txBody>
          <a:bodyPr lIns="91440" tIns="45720" rIns="91440" bIns="45720" anchor="t"/>
          <a:lstStyle/>
          <a:p>
            <a:pPr marL="342900" indent="-342900" algn="just">
              <a:spcBef>
                <a:spcPts val="0"/>
              </a:spcBef>
              <a:spcAft>
                <a:spcPts val="1600"/>
              </a:spcAft>
            </a:pPr>
            <a:r>
              <a:rPr lang="en-US" sz="1400" b="1" dirty="0" err="1">
                <a:solidFill>
                  <a:schemeClr val="accent6"/>
                </a:solidFill>
                <a:latin typeface="Arial"/>
                <a:ea typeface="Lato"/>
                <a:cs typeface="Arial"/>
              </a:rPr>
              <a:t>urllib</a:t>
            </a:r>
            <a:r>
              <a:rPr lang="en-US" sz="1400" b="1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: This library works with the </a:t>
            </a:r>
            <a:r>
              <a:rPr lang="en-US" sz="1400" dirty="0" err="1">
                <a:solidFill>
                  <a:schemeClr val="accent6"/>
                </a:solidFill>
                <a:latin typeface="Arial"/>
                <a:ea typeface="Lato"/>
                <a:cs typeface="Arial"/>
              </a:rPr>
              <a:t>urls</a:t>
            </a:r>
            <a:r>
              <a:rPr lang="en-US" sz="1400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. For running any application on the Internet, we need to import this library.</a:t>
            </a:r>
            <a:endParaRPr lang="en-US">
              <a:solidFill>
                <a:schemeClr val="accent6"/>
              </a:solidFill>
            </a:endParaRPr>
          </a:p>
          <a:p>
            <a:pPr marL="342900" indent="-342900" algn="just">
              <a:spcBef>
                <a:spcPts val="0"/>
              </a:spcBef>
              <a:spcAft>
                <a:spcPts val="1600"/>
              </a:spcAft>
            </a:pPr>
            <a:r>
              <a:rPr lang="en-US" sz="1400" b="1" dirty="0" err="1">
                <a:solidFill>
                  <a:schemeClr val="accent6"/>
                </a:solidFill>
                <a:latin typeface="Arial"/>
                <a:ea typeface="Lato"/>
                <a:cs typeface="Arial"/>
              </a:rPr>
              <a:t>urllib.request</a:t>
            </a:r>
            <a:r>
              <a:rPr lang="en-US" sz="1400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 : The 'request' module of </a:t>
            </a:r>
            <a:r>
              <a:rPr lang="en-US" sz="1400" dirty="0" err="1">
                <a:solidFill>
                  <a:schemeClr val="accent6"/>
                </a:solidFill>
                <a:latin typeface="Arial"/>
                <a:ea typeface="Lato"/>
                <a:cs typeface="Arial"/>
              </a:rPr>
              <a:t>urllib</a:t>
            </a:r>
            <a:r>
              <a:rPr lang="en-US" sz="1400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 retrieves the webpages from the internet and performs various functions.</a:t>
            </a:r>
            <a:endParaRPr lang="en-US" sz="1400" dirty="0">
              <a:solidFill>
                <a:schemeClr val="accent6"/>
              </a:solidFill>
              <a:ea typeface="Lato"/>
            </a:endParaRPr>
          </a:p>
          <a:p>
            <a:pPr marL="342900" indent="-342900" algn="just">
              <a:spcBef>
                <a:spcPts val="0"/>
              </a:spcBef>
              <a:spcAft>
                <a:spcPts val="1600"/>
              </a:spcAft>
            </a:pPr>
            <a:r>
              <a:rPr lang="en-US" sz="1400" b="1" dirty="0" err="1">
                <a:solidFill>
                  <a:schemeClr val="accent6"/>
                </a:solidFill>
                <a:latin typeface="Arial"/>
                <a:ea typeface="Lato"/>
                <a:cs typeface="Arial"/>
              </a:rPr>
              <a:t>urllib.parse</a:t>
            </a:r>
            <a:r>
              <a:rPr lang="en-US" sz="1400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 : It has two functions, one splits a URL string into its components, second combines URL components into a URL string.</a:t>
            </a:r>
          </a:p>
          <a:p>
            <a:pPr marL="342900" indent="-342900" algn="just">
              <a:spcBef>
                <a:spcPts val="0"/>
              </a:spcBef>
              <a:spcAft>
                <a:spcPts val="1600"/>
              </a:spcAft>
            </a:pPr>
            <a:r>
              <a:rPr lang="en-US" sz="1400" b="1" dirty="0" err="1">
                <a:solidFill>
                  <a:schemeClr val="accent6"/>
                </a:solidFill>
                <a:latin typeface="Arial"/>
                <a:ea typeface="Lato"/>
                <a:cs typeface="Arial"/>
              </a:rPr>
              <a:t>urllib.error</a:t>
            </a:r>
            <a:r>
              <a:rPr lang="en-US" sz="1400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 : It is used to handle excepts caused by entering invalid addresses.</a:t>
            </a:r>
            <a:endParaRPr lang="en-US" sz="1400" dirty="0">
              <a:solidFill>
                <a:schemeClr val="accent6"/>
              </a:solidFill>
              <a:ea typeface="Lato"/>
            </a:endParaRPr>
          </a:p>
          <a:p>
            <a:pPr marL="342900" indent="-342900" algn="just">
              <a:spcBef>
                <a:spcPts val="0"/>
              </a:spcBef>
              <a:spcAft>
                <a:spcPts val="1600"/>
              </a:spcAft>
            </a:pPr>
            <a:r>
              <a:rPr lang="en-US" sz="1400" b="1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Json</a:t>
            </a:r>
            <a:r>
              <a:rPr lang="en-US" sz="1400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 :  It is a data exchanger. It changes the requested data into desired form using JavaScript objects.</a:t>
            </a:r>
          </a:p>
          <a:p>
            <a:pPr marL="342900" indent="-342900" algn="just">
              <a:spcBef>
                <a:spcPts val="0"/>
              </a:spcBef>
              <a:spcAft>
                <a:spcPts val="1600"/>
              </a:spcAft>
            </a:pPr>
            <a:r>
              <a:rPr lang="en-US" sz="1400" b="1" dirty="0" err="1">
                <a:solidFill>
                  <a:schemeClr val="accent6"/>
                </a:solidFill>
                <a:latin typeface="Arial"/>
                <a:ea typeface="Lato"/>
                <a:cs typeface="Arial"/>
              </a:rPr>
              <a:t>ssl</a:t>
            </a:r>
            <a:r>
              <a:rPr lang="en-US" sz="1400" b="1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Arial"/>
                <a:ea typeface="Lato"/>
                <a:cs typeface="Arial"/>
              </a:rPr>
              <a:t>: It access the secured layer of communication and undergo encryption and peer authentication for both client-side and server-side. </a:t>
            </a:r>
            <a:endParaRPr lang="en-US" sz="1400" dirty="0">
              <a:solidFill>
                <a:schemeClr val="accent6"/>
              </a:solidFill>
              <a:ea typeface="Lat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45177-3A62-444A-A11D-668E695683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Imported Libraries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AD6D25A-D23C-53E6-2E96-0B735DFB9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7" y="2108741"/>
            <a:ext cx="5174342" cy="45364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F85B94-3F51-E0A6-DB60-52C5BC7A0997}"/>
              </a:ext>
            </a:extLst>
          </p:cNvPr>
          <p:cNvSpPr/>
          <p:nvPr/>
        </p:nvSpPr>
        <p:spPr>
          <a:xfrm>
            <a:off x="431801" y="2200729"/>
            <a:ext cx="3664856" cy="3719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7088CA-9C56-64DA-06A3-A6E033316F1B}"/>
              </a:ext>
            </a:extLst>
          </p:cNvPr>
          <p:cNvCxnSpPr/>
          <p:nvPr/>
        </p:nvCxnSpPr>
        <p:spPr>
          <a:xfrm>
            <a:off x="4103462" y="2352674"/>
            <a:ext cx="1658255" cy="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2992DD-F3BA-6594-7512-7273F4376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614" y="2155266"/>
            <a:ext cx="5782128" cy="8873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13743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F706BD-3D67-6E88-C76B-C6F7787E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2674621"/>
            <a:ext cx="6096000" cy="1508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4580C69-D8DD-65F4-0019-EED31CB218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999" y="2200276"/>
            <a:ext cx="5334001" cy="4276724"/>
          </a:xfrm>
        </p:spPr>
        <p:txBody>
          <a:bodyPr lIns="91440" tIns="45720" rIns="91440" bIns="45720" anchor="t"/>
          <a:lstStyle/>
          <a:p>
            <a:pPr marL="342900" indent="-342900" algn="just"/>
            <a:r>
              <a:rPr lang="en-US" dirty="0" err="1">
                <a:solidFill>
                  <a:schemeClr val="accent6"/>
                </a:solidFill>
                <a:latin typeface="Arial"/>
                <a:cs typeface="Arial"/>
              </a:rPr>
              <a:t>api_key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is a unique identifier used to identify and authenticate the user.</a:t>
            </a:r>
            <a:endParaRPr lang="en-US" dirty="0">
              <a:solidFill>
                <a:schemeClr val="accent6"/>
              </a:solidFill>
              <a:cs typeface="Arial"/>
            </a:endParaRPr>
          </a:p>
          <a:p>
            <a:pPr marL="571500" lvl="1" indent="-342900" algn="just"/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Using </a:t>
            </a:r>
            <a:r>
              <a:rPr lang="en-US" dirty="0" err="1">
                <a:solidFill>
                  <a:schemeClr val="accent6"/>
                </a:solidFill>
                <a:latin typeface="Arial"/>
                <a:cs typeface="Arial"/>
              </a:rPr>
              <a:t>api_key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=42, the user can interact with the whole intranet data, and do things such creating a new message on the forum, read users profiles, get data from the internet on a project, and more.</a:t>
            </a:r>
          </a:p>
          <a:p>
            <a:pPr marL="342900" indent="-342900" algn="just"/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The </a:t>
            </a:r>
            <a:r>
              <a:rPr lang="en-US" dirty="0" err="1">
                <a:solidFill>
                  <a:schemeClr val="accent6"/>
                </a:solidFill>
                <a:latin typeface="Arial"/>
                <a:cs typeface="Arial"/>
              </a:rPr>
              <a:t>serviceurl</a:t>
            </a: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 contains the geocoding address to access the free services provided by google to know the location information.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AFEEF29-4FDD-FE1F-91B8-74E01F8AAA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999" y="1219200"/>
            <a:ext cx="5334001" cy="533400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Next Code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5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1789E-75DB-479E-AFFB-64ECA664D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sz="1800" dirty="0">
                <a:solidFill>
                  <a:schemeClr val="accent6"/>
                </a:solidFill>
                <a:latin typeface="Arial"/>
                <a:cs typeface="Arial"/>
              </a:rPr>
              <a:t>The functions </a:t>
            </a:r>
            <a:r>
              <a:rPr lang="en-US" sz="1800" dirty="0" err="1">
                <a:solidFill>
                  <a:schemeClr val="accent6"/>
                </a:solidFill>
                <a:latin typeface="Consolas"/>
                <a:cs typeface="Arial"/>
              </a:rPr>
              <a:t>create_default_context</a:t>
            </a:r>
            <a:r>
              <a:rPr lang="en-US" sz="1800" dirty="0">
                <a:solidFill>
                  <a:schemeClr val="accent6"/>
                </a:solidFill>
                <a:latin typeface="Consolas"/>
                <a:cs typeface="Arial"/>
              </a:rPr>
              <a:t>()</a:t>
            </a:r>
            <a:r>
              <a:rPr lang="en-US" sz="1800" dirty="0">
                <a:solidFill>
                  <a:schemeClr val="accent6"/>
                </a:solidFill>
                <a:latin typeface="Arial"/>
                <a:cs typeface="Arial"/>
              </a:rPr>
              <a:t> returns a new context with secure default settings.</a:t>
            </a:r>
          </a:p>
          <a:p>
            <a:r>
              <a:rPr lang="en-US" sz="1800" dirty="0">
                <a:solidFill>
                  <a:schemeClr val="accent6"/>
                </a:solidFill>
                <a:latin typeface="Arial"/>
                <a:cs typeface="Arial"/>
              </a:rPr>
              <a:t>The </a:t>
            </a:r>
            <a:r>
              <a:rPr lang="en-US" sz="1800" err="1">
                <a:solidFill>
                  <a:schemeClr val="accent6"/>
                </a:solidFill>
                <a:latin typeface="Arial"/>
                <a:cs typeface="Arial"/>
              </a:rPr>
              <a:t>ssl</a:t>
            </a:r>
            <a:r>
              <a:rPr lang="en-US" sz="1800" dirty="0">
                <a:solidFill>
                  <a:schemeClr val="accent6"/>
                </a:solidFill>
                <a:latin typeface="Arial"/>
                <a:cs typeface="Arial"/>
              </a:rPr>
              <a:t> completes the handshake with the client before starting communication. And, while doing handshake it requires client verification, </a:t>
            </a:r>
            <a:r>
              <a:rPr lang="en-US" sz="1800" err="1">
                <a:solidFill>
                  <a:schemeClr val="accent6"/>
                </a:solidFill>
                <a:latin typeface="Consolas"/>
                <a:cs typeface="Arial"/>
              </a:rPr>
              <a:t>check_hostname</a:t>
            </a:r>
            <a:r>
              <a:rPr lang="en-US" sz="1800" dirty="0">
                <a:solidFill>
                  <a:schemeClr val="accent6"/>
                </a:solidFill>
                <a:latin typeface="Arial"/>
                <a:cs typeface="Arial"/>
              </a:rPr>
              <a:t> must be enabled to verify the authenticity of a certification.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7B8EB-0CC7-BF31-7453-EEC783888F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Next Code Block</a:t>
            </a:r>
            <a:endParaRPr lang="en-US" b="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79C868B3-563C-1B73-68D6-3AF22B9D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187" y="2327868"/>
            <a:ext cx="5890984" cy="127697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0855598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Slides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13CAE2D-EE68-41B7-8E6D-867A88FAB86D}" vid="{245C2CFC-C58D-44EA-B291-963FC31933B4}"/>
    </a:ext>
  </a:extLst>
</a:theme>
</file>

<file path=ppt/theme/theme2.xml><?xml version="1.0" encoding="utf-8"?>
<a:theme xmlns:a="http://schemas.openxmlformats.org/drawingml/2006/main" name="End Slide">
  <a:themeElements>
    <a:clrScheme name="UWinnipeg PPT 1">
      <a:dk1>
        <a:srgbClr val="5E5E5E"/>
      </a:dk1>
      <a:lt1>
        <a:srgbClr val="FFFFFF"/>
      </a:lt1>
      <a:dk2>
        <a:srgbClr val="5E5E5E"/>
      </a:dk2>
      <a:lt2>
        <a:srgbClr val="EAEAEA"/>
      </a:lt2>
      <a:accent1>
        <a:srgbClr val="ED2A3A"/>
      </a:accent1>
      <a:accent2>
        <a:srgbClr val="EAEAEA"/>
      </a:accent2>
      <a:accent3>
        <a:srgbClr val="C0C0C0"/>
      </a:accent3>
      <a:accent4>
        <a:srgbClr val="929292"/>
      </a:accent4>
      <a:accent5>
        <a:srgbClr val="5E5E5E"/>
      </a:accent5>
      <a:accent6>
        <a:srgbClr val="000000"/>
      </a:accent6>
      <a:hlink>
        <a:srgbClr val="ED2A3A"/>
      </a:hlink>
      <a:folHlink>
        <a:srgbClr val="80817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13CAE2D-EE68-41B7-8E6D-867A88FAB86D}" vid="{76F7570F-A621-454F-8FBD-AB0C37881E9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2020_uwPACE_ppt_widescreen_template_1 (1)</Template>
  <TotalTime>491</TotalTime>
  <Words>229</Words>
  <Application>Microsoft Office PowerPoint</Application>
  <PresentationFormat>Widescreen</PresentationFormat>
  <Paragraphs>34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Content Slides</vt:lpstr>
      <vt:lpstr>End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 Webb</dc:creator>
  <cp:lastModifiedBy>Francis Webb</cp:lastModifiedBy>
  <cp:revision>524</cp:revision>
  <dcterms:created xsi:type="dcterms:W3CDTF">2022-06-25T17:59:10Z</dcterms:created>
  <dcterms:modified xsi:type="dcterms:W3CDTF">2022-10-08T04:26:31Z</dcterms:modified>
</cp:coreProperties>
</file>